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6973198E.xml" ContentType="application/vnd.ms-powerpoint.comments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5C4E28-ED2C-06EC-67F6-D5C64C054AD9}" name="Finnian Devine" initials="FD" userId="4472b26c2a422f5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8CB78-8907-459B-9600-F9C342515A0D}" v="1494" dt="2024-03-05T16:48:59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omments/modernComment_100_697319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773062-CBD6-4F50-A1F3-DEE0CBB6384F}" authorId="{085C4E28-ED2C-06EC-67F6-D5C64C054AD9}" created="2024-02-28T21:42:50.620">
    <pc:sldMkLst xmlns:pc="http://schemas.microsoft.com/office/powerpoint/2013/main/command">
      <pc:docMk/>
      <pc:sldMk cId="1769150862" sldId="256"/>
    </pc:sldMkLst>
    <p188:txBody>
      <a:bodyPr/>
      <a:lstStyle/>
      <a:p>
        <a:r>
          <a:rPr lang="en-US"/>
          <a:t>y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3:17:17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53098-1C1E-47F1-AD7E-1D1AF107F5B6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61AC7-0741-48DB-B77A-9C2517B7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9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953F-5ABA-D2C8-1AE1-2695110D0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A88B9-0BCC-7C79-0198-174D79B80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68968-E907-68E0-AAB7-2F1D89B0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3F91-AF8A-4018-B031-FA7A421B32B3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41B18-E93C-C93C-6902-DF5C27AA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2C6B0-2FB1-9D21-841E-741E22BF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7D9C-C182-6B88-D129-DED14E65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C3125-5815-7C9D-89D5-CC72F7187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2407A-5853-896C-3808-FBCC4203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D7B-93E8-42EF-809B-A53B7850F44F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7F38D-F74F-851B-3856-940130EE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1628-F11E-37B4-E471-A00F6195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8A6EC-FA4A-0C45-28D7-18765EFDA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55F28-5E18-B73F-0904-F9941DB5A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6D9EB-23D4-16B4-EFBA-F99876F3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5D02-3668-423D-9887-C7B35B4FC765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5075-EB5C-12D5-31C9-E3E59088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BFFA9-A2F0-2EA7-64E5-EBD7BBF3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1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B085-06D8-95DE-9DCD-9373E387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5CF-EF92-6676-7B5B-D8CC57BD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5EC61-BC27-4833-AC89-92139930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4FC6-296B-4406-A882-9B5D64381EC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76518-E755-1A66-91FD-9C08DA73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FD9DC-B77F-999F-40F3-A9239FFA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3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0A5C-A5E4-F69D-C8F6-5280ADFC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D7190-4274-F46E-D77D-C7FA41584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4DA5-D372-3676-AA78-8F8FE6B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E41F-9590-4CA5-A959-B5F0989ACA66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3F80-B59C-6A72-55A5-43A4BE0B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2905-C33D-4030-568B-F56DF189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82CD-65D8-9DD3-24BD-303A8A9B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2B4C-8818-D40E-7E64-A928780C5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6F92F-1B27-CE86-BCDF-3180C59DC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CDAE-CF04-9E18-9B16-144226D3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8722-2587-437D-B7FC-DD792942B431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6871E-3602-67BD-72EB-1BD17A77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314D7-D24F-5CD1-19B0-C23F37F5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D864-0C33-CD9B-42D6-F7E31219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922D-57E5-4629-9645-63F51DA99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1FB69-B6C2-2DC5-839B-A25BDF9C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43279-87E3-B7CB-9D78-FB30C7571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DCBFE-5144-BEED-FED4-5745E1020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FC80A-2549-1879-6013-5685B535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4C30-EFCF-4178-BDA9-5CF3134B3809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82716-A580-6BEB-FA7F-3D45C3FF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C6F5E-7CFB-2BCB-CF99-C1B20E35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5A7C-4BC5-A5F8-2EF5-5EED4D90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05FFC-A8B2-73BF-D649-59CAF90F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FF80-2375-47CF-932F-9C9F277CFEC6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2C6B1-C6F9-70D7-3DD4-0D1B751E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E3EF3-87A0-E48B-A9EC-FC7DD9DD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2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747D1-E34F-710C-B1FE-6DEF45B3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ECE1-A62C-47A2-A6D8-CD2E920BBBC3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6F604-0E21-9813-4F2D-C887AE7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AA28E-1BB2-C780-BC5F-99B13612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9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A06E-03F4-1946-57E4-8A4B5FD3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9370-91B6-79F1-861E-EC207EC6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DC27A-D082-C0B5-DC6B-BCAD58BC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543AD-546B-C658-4AC3-B3190A4F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E29F-0C70-4FF6-AB58-CE39D15C7A9B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81CC4-0471-6A60-A071-161D52E2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21F8-60B3-3B82-7014-F6BC7E3F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8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0240-A595-3FC6-DADF-2A44B694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C6268-4E9E-57C9-48DB-6736650BF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43BD7-88C5-20EF-FC15-88BD668B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9696C-9BBE-6F99-A0B7-B4E231C4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B62E-FF2C-45A5-B0F5-30331F4F66C0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46640-E89A-6650-9C0F-BCAD0B76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8432C-8E1A-613E-42E4-871291F7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A45FA-7302-47BA-604E-E66697A2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FA137-6D23-D1B7-370A-7E7FA69C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25B08-0E6D-C4B9-CC30-D2A92B9F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37018-0165-46AE-B64E-B960C28F5329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9CC57-43DC-69DA-721A-0172A2826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785D0-8C5C-CC0D-2A0C-DF928318C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05A31D-CB22-4610-83A6-3822993CA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8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0_6973198E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.xml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image" Target="../media/image19.gif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gif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gif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3.gif"/><Relationship Id="rId11" Type="http://schemas.openxmlformats.org/officeDocument/2006/relationships/image" Target="../media/image24.png"/><Relationship Id="rId5" Type="http://schemas.openxmlformats.org/officeDocument/2006/relationships/image" Target="../media/image21.gif"/><Relationship Id="rId10" Type="http://schemas.openxmlformats.org/officeDocument/2006/relationships/image" Target="../media/image23.gif"/><Relationship Id="rId4" Type="http://schemas.openxmlformats.org/officeDocument/2006/relationships/image" Target="../media/image20.jpeg"/><Relationship Id="rId9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ow does P2P lending work? - Quora">
            <a:extLst>
              <a:ext uri="{FF2B5EF4-FFF2-40B4-BE49-F238E27FC236}">
                <a16:creationId xmlns:a16="http://schemas.microsoft.com/office/drawing/2014/main" id="{D99D6996-DAD2-C81E-1DF9-B1A3CAAC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25556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FB0E2-ECE4-3C05-C455-9C1BB8A30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atin typeface="18thCentury"/>
              </a:rPr>
              <a:t>Capitalism</a:t>
            </a:r>
            <a:endParaRPr lang="en-US" sz="5200">
              <a:latin typeface="18thCentur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90CFA-41F2-D402-D2F0-817F24949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latin typeface="18thCentury"/>
              </a:rPr>
              <a:t>The Story of the Industrial Revolution</a:t>
            </a:r>
            <a:endParaRPr lang="en-US">
              <a:latin typeface="18thCentury" pitchFamily="2" charset="0"/>
            </a:endParaRPr>
          </a:p>
        </p:txBody>
      </p:sp>
      <p:pic>
        <p:nvPicPr>
          <p:cNvPr id="5" name="Picture 4" descr="A yellow emoji with eyes closed&#10;&#10;Description automatically generated">
            <a:extLst>
              <a:ext uri="{FF2B5EF4-FFF2-40B4-BE49-F238E27FC236}">
                <a16:creationId xmlns:a16="http://schemas.microsoft.com/office/drawing/2014/main" id="{5B07FA1A-38F6-DF50-B45F-AF8720D03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08" y="549688"/>
            <a:ext cx="2602361" cy="18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50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3 0.77755 L -0.00703 0.77755 C -0.01302 0.77061 -0.01862 0.76227 -0.02513 0.75718 C -0.03269 0.75139 -0.04089 0.74885 -0.04883 0.74538 C -0.06719 0.7375 -0.08555 0.73102 -0.10391 0.72338 C -0.12878 0.7132 -0.07097 0.72963 -0.13802 0.71505 C -0.24024 0.6926 -0.12878 0.70533 -0.33177 0.70325 C -0.33581 0.70209 -0.33998 0.70047 -0.34414 0.69977 C -0.35039 0.69885 -0.35677 0.69954 -0.36302 0.69815 C -0.38464 0.69283 -0.40625 0.68681 -0.42761 0.67963 C -0.43659 0.67639 -0.48008 0.65093 -0.48177 0.64908 C -0.48399 0.647 -0.48594 0.64399 -0.48841 0.64237 C -0.49115 0.64075 -0.56016 0.59954 -0.57383 0.58843 L -0.58425 0.57987 C -0.58529 0.57778 -0.58659 0.57593 -0.58711 0.57315 C -0.58946 0.56065 -0.58711 0.54121 -0.58425 0.53102 C -0.58242 0.52431 -0.57891 0.51922 -0.57578 0.51413 C -0.57162 0.50741 -0.56732 0.5007 -0.5625 0.49561 C -0.5586 0.49167 -0.5543 0.48959 -0.55013 0.48704 C -0.53881 0.48056 -0.52735 0.47431 -0.51589 0.46852 C -0.48933 0.4551 -0.49662 0.4588 -0.46849 0.45672 C -0.46029 0.4595 -0.45183 0.46135 -0.44375 0.46528 C -0.4043 0.48426 -0.36589 0.50973 -0.32604 0.52593 C -0.28308 0.54352 -0.2405 0.56528 -0.19701 0.57825 L -0.1125 0.60371 C -0.05664 0.59584 -0.05144 0.60348 -0.00144 0.56644 C 0.01041 0.55764 0.02148 0.51852 0.02617 0.50579 C 0.02682 0.48774 0.02929 0.46968 0.02799 0.45163 C 0.02695 0.43635 0.02356 0.42153 0.01953 0.40788 C 0.01106 0.37987 -0.01381 0.34977 -0.02604 0.33704 C -0.04193 0.32038 -0.05808 0.30371 -0.07539 0.29306 C -0.11498 0.26899 -0.1517 0.26875 -0.19219 0.25602 C -0.20404 0.25209 -0.21563 0.24584 -0.22735 0.24075 C -0.21784 0.19977 -0.225 0.2095 -0.20925 0.19352 C -0.20808 0.19237 -0.20677 0.19121 -0.20547 0.19005 C -0.19922 0.19862 -0.19349 0.2088 -0.18646 0.21551 C -0.15534 0.24491 -0.14987 0.24445 -0.1181 0.25417 C -0.07448 0.26783 -0.08907 0.26459 -0.05365 0.26945 C -0.05039 0.26899 -0.04714 0.26968 -0.04414 0.26783 C -0.0142 0.24908 0.01627 0.2294 0.04323 0.19862 C 0.04726 0.19399 0.05026 0.18727 0.05364 0.18172 C 0.05403 0.17825 0.05442 0.175 0.05468 0.17153 C 0.05612 0.14862 0.05651 0.13565 0.05755 0.11413 C 0.0569 0.1007 0.05716 0.08704 0.0556 0.07362 C 0.05521 0.07014 0.05312 0.06806 0.05182 0.06528 C 0.04896 0.0595 0.04726 0.05764 0.04323 0.05348 C 0.02994 0.03913 0.03958 0.05047 0.02708 0.0382 C 0.0233 0.0345 0.01992 0.02894 0.01575 0.02639 C 0.01289 0.02477 0.01002 0.02315 0.00716 0.0213 C 0.00208 0.01806 -0.00274 0.01274 -0.00808 0.01135 L -0.01367 0.0095 C -0.01901 0.00487 -0.01615 0.00579 -0.02227 0.00788 L -0.01185 -0.04097 L -0.01849 -0.03425 L -0.02136 -0.02083 " pathEditMode="relative" ptsTypes="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32BD44-E031-D753-6940-30D2ADDA2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pockvarietyhour: Black Sails XXVIII.">
            <a:extLst>
              <a:ext uri="{FF2B5EF4-FFF2-40B4-BE49-F238E27FC236}">
                <a16:creationId xmlns:a16="http://schemas.microsoft.com/office/drawing/2014/main" id="{BD6FADF5-D307-CFD5-57E0-4677FFAB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15" y="0"/>
            <a:ext cx="11017376" cy="68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50FF28-C35D-60B2-0EA8-9F67ADD3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a black square">
            <a:extLst>
              <a:ext uri="{FF2B5EF4-FFF2-40B4-BE49-F238E27FC236}">
                <a16:creationId xmlns:a16="http://schemas.microsoft.com/office/drawing/2014/main" id="{86F99671-EF4C-2EC9-7556-9943A1E7D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29095" y="583235"/>
            <a:ext cx="5320420" cy="205626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68B34F7-1A25-CFB2-DFF5-24AFCAB9BB30}"/>
              </a:ext>
            </a:extLst>
          </p:cNvPr>
          <p:cNvSpPr txBox="1">
            <a:spLocks/>
          </p:cNvSpPr>
          <p:nvPr/>
        </p:nvSpPr>
        <p:spPr>
          <a:xfrm>
            <a:off x="845976" y="448052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Cracked Johnnie" panose="00000400000000000000" pitchFamily="2" charset="0"/>
              </a:rPr>
              <a:t>increased trade</a:t>
            </a:r>
          </a:p>
          <a:p>
            <a:endParaRPr lang="en-US" sz="2800">
              <a:latin typeface="18thCentury" pitchFamily="2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D3DCE6-F2CE-3B7E-7024-606FC29AAD27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latin typeface="18thCentury" pitchFamily="2" charset="0"/>
              </a:rPr>
              <a:t>Exports from India</a:t>
            </a:r>
          </a:p>
          <a:p>
            <a:r>
              <a:rPr lang="en-US">
                <a:latin typeface="18thCentury" pitchFamily="2" charset="0"/>
              </a:rPr>
              <a:t>Br. Privateers and merchants brought wealth</a:t>
            </a:r>
          </a:p>
          <a:p>
            <a:r>
              <a:rPr lang="en-US">
                <a:latin typeface="18thCentury" pitchFamily="2" charset="0"/>
              </a:rPr>
              <a:t>Middle class got </a:t>
            </a:r>
            <a:r>
              <a:rPr lang="en-US" err="1">
                <a:latin typeface="18thCentury" pitchFamily="2" charset="0"/>
              </a:rPr>
              <a:t>mo</a:t>
            </a:r>
            <a:r>
              <a:rPr lang="en-US">
                <a:latin typeface="18thCentury" pitchFamily="2" charset="0"/>
              </a:rPr>
              <a:t>’ money</a:t>
            </a:r>
          </a:p>
        </p:txBody>
      </p:sp>
      <p:pic>
        <p:nvPicPr>
          <p:cNvPr id="2" name="01 Pirates of the Caribbean - Fog Bound">
            <a:hlinkClick r:id="" action="ppaction://media"/>
            <a:extLst>
              <a:ext uri="{FF2B5EF4-FFF2-40B4-BE49-F238E27FC236}">
                <a16:creationId xmlns:a16="http://schemas.microsoft.com/office/drawing/2014/main" id="{E96A23A9-47AC-CF8C-4F34-B46C4530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65" y="605249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4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685D-4519-75D1-D799-8D85A13F9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C7F5289-7B1F-663A-2686-7A15544A2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43F1C-E75C-FFEA-E3D6-8C4C34144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IF - The factory by turst67 on DeviantArt">
            <a:extLst>
              <a:ext uri="{FF2B5EF4-FFF2-40B4-BE49-F238E27FC236}">
                <a16:creationId xmlns:a16="http://schemas.microsoft.com/office/drawing/2014/main" id="{E91EB444-2DF3-1159-126A-95FED5B7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0CE13D0-6863-B2FE-AD0B-88BA69A98061}"/>
              </a:ext>
            </a:extLst>
          </p:cNvPr>
          <p:cNvSpPr txBox="1">
            <a:spLocks/>
          </p:cNvSpPr>
          <p:nvPr/>
        </p:nvSpPr>
        <p:spPr>
          <a:xfrm>
            <a:off x="292323" y="0"/>
            <a:ext cx="4195701" cy="20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latin typeface="Moneymachine PERSONAL" pitchFamily="50" charset="0"/>
                <a:ea typeface="Moneymachine PERSONAL" pitchFamily="50" charset="0"/>
              </a:rPr>
              <a:t>Big Industry 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89F6C12-03AB-C142-D37B-1BA7AEC660DB}"/>
              </a:ext>
            </a:extLst>
          </p:cNvPr>
          <p:cNvSpPr txBox="1">
            <a:spLocks/>
          </p:cNvSpPr>
          <p:nvPr/>
        </p:nvSpPr>
        <p:spPr>
          <a:xfrm>
            <a:off x="292323" y="2364766"/>
            <a:ext cx="3100165" cy="24778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18thCentury" pitchFamily="2" charset="0"/>
              </a:rPr>
              <a:t>Production quicker and cheaper</a:t>
            </a:r>
          </a:p>
          <a:p>
            <a:r>
              <a:rPr lang="en-US">
                <a:latin typeface="18thCentury" pitchFamily="2" charset="0"/>
              </a:rPr>
              <a:t>Factories can be anywhere</a:t>
            </a:r>
          </a:p>
          <a:p>
            <a:r>
              <a:rPr lang="en-US">
                <a:latin typeface="18thCentury" pitchFamily="2" charset="0"/>
              </a:rPr>
              <a:t>Banks are involved in the loaning of a lot of money 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latin typeface="18thCentury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2B13C-C1DF-614F-D386-D4549CF6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4596" y="4842588"/>
            <a:ext cx="908739" cy="116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20E3A-65EF-6F61-0D8D-8ABCA4745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728" y="4746277"/>
            <a:ext cx="974135" cy="1250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064654-8B36-0491-A0FE-2ABE8A6DE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5971" y="5075097"/>
            <a:ext cx="718067" cy="922076"/>
          </a:xfrm>
          <a:prstGeom prst="rect">
            <a:avLst/>
          </a:prstGeom>
        </p:spPr>
      </p:pic>
      <p:pic>
        <p:nvPicPr>
          <p:cNvPr id="2" name="Film Noir">
            <a:hlinkClick r:id="" action="ppaction://media"/>
            <a:extLst>
              <a:ext uri="{FF2B5EF4-FFF2-40B4-BE49-F238E27FC236}">
                <a16:creationId xmlns:a16="http://schemas.microsoft.com/office/drawing/2014/main" id="{4753E27E-6E80-8E34-E58B-21FB47F16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745" y="583478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6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8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The blue pill or the red pill...?">
            <a:extLst>
              <a:ext uri="{FF2B5EF4-FFF2-40B4-BE49-F238E27FC236}">
                <a16:creationId xmlns:a16="http://schemas.microsoft.com/office/drawing/2014/main" id="{E52A1DE2-8B7D-62E5-A12C-7DABE4C4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3221" y="0"/>
            <a:ext cx="8655730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ack background with a black square">
            <a:extLst>
              <a:ext uri="{FF2B5EF4-FFF2-40B4-BE49-F238E27FC236}">
                <a16:creationId xmlns:a16="http://schemas.microsoft.com/office/drawing/2014/main" id="{4885DDBD-2F1B-E766-6246-4E27A627B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" y="-5065"/>
            <a:ext cx="4085260" cy="1724264"/>
          </a:xfrm>
          <a:prstGeom prst="rect">
            <a:avLst/>
          </a:prstGeom>
        </p:spPr>
      </p:pic>
      <p:pic>
        <p:nvPicPr>
          <p:cNvPr id="21" name="Picture 20" descr="A black background with a black square">
            <a:extLst>
              <a:ext uri="{FF2B5EF4-FFF2-40B4-BE49-F238E27FC236}">
                <a16:creationId xmlns:a16="http://schemas.microsoft.com/office/drawing/2014/main" id="{B3BDC765-8C1E-E7A9-7B95-724E0A003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00377">
            <a:off x="261612" y="658899"/>
            <a:ext cx="4085260" cy="149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30526-F792-F9AC-AE99-0A9355EF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94" y="414378"/>
            <a:ext cx="3155435" cy="152335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racked Johnnie" panose="00000400000000000000" pitchFamily="2" charset="0"/>
              </a:rPr>
              <a:t>Results</a:t>
            </a:r>
            <a:r>
              <a:rPr lang="en-US" sz="4000">
                <a:latin typeface="18thCentury" pitchFamily="2" charset="0"/>
              </a:rPr>
              <a:t>?</a:t>
            </a:r>
          </a:p>
        </p:txBody>
      </p:sp>
      <p:pic>
        <p:nvPicPr>
          <p:cNvPr id="7" name="Picture 6" descr="A yellow emoji with eyes closed&#10;&#10;Description automatically generated">
            <a:extLst>
              <a:ext uri="{FF2B5EF4-FFF2-40B4-BE49-F238E27FC236}">
                <a16:creationId xmlns:a16="http://schemas.microsoft.com/office/drawing/2014/main" id="{A8E1A832-DFE7-782E-27CB-303F539FE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8646" y="4580905"/>
            <a:ext cx="1347495" cy="957263"/>
          </a:xfrm>
          <a:prstGeom prst="rect">
            <a:avLst/>
          </a:prstGeom>
        </p:spPr>
      </p:pic>
      <p:pic>
        <p:nvPicPr>
          <p:cNvPr id="10" name="Picture 9" descr="A yellow face with black background&#10;&#10;Description automatically generated">
            <a:extLst>
              <a:ext uri="{FF2B5EF4-FFF2-40B4-BE49-F238E27FC236}">
                <a16:creationId xmlns:a16="http://schemas.microsoft.com/office/drawing/2014/main" id="{0C0247C7-D8A9-4BDC-2150-6806F6B81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13" y="4412671"/>
            <a:ext cx="1418235" cy="1284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D725F-8695-2BC1-3300-D39CF0E0008C}"/>
              </a:ext>
            </a:extLst>
          </p:cNvPr>
          <p:cNvSpPr txBox="1"/>
          <p:nvPr/>
        </p:nvSpPr>
        <p:spPr>
          <a:xfrm>
            <a:off x="9835064" y="4162218"/>
            <a:ext cx="157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E6A86-84E0-261D-46DA-C53484742D5A}"/>
              </a:ext>
            </a:extLst>
          </p:cNvPr>
          <p:cNvSpPr txBox="1"/>
          <p:nvPr/>
        </p:nvSpPr>
        <p:spPr>
          <a:xfrm>
            <a:off x="5212926" y="4228005"/>
            <a:ext cx="157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work</a:t>
            </a:r>
          </a:p>
        </p:txBody>
      </p:sp>
      <p:pic>
        <p:nvPicPr>
          <p:cNvPr id="16" name="Picture 15" descr="A black top hat with a red ribbon&#10;&#10;Description automatically generated">
            <a:extLst>
              <a:ext uri="{FF2B5EF4-FFF2-40B4-BE49-F238E27FC236}">
                <a16:creationId xmlns:a16="http://schemas.microsoft.com/office/drawing/2014/main" id="{13F1E0C1-8E94-2992-C0FA-094B2B6B2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01" y="-521830"/>
            <a:ext cx="1418235" cy="1419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26C998-9626-B391-672C-3D90380FBAA3}"/>
              </a:ext>
            </a:extLst>
          </p:cNvPr>
          <p:cNvSpPr txBox="1"/>
          <p:nvPr/>
        </p:nvSpPr>
        <p:spPr>
          <a:xfrm>
            <a:off x="838200" y="2156272"/>
            <a:ext cx="30124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Disease ravaged poor bums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Longer working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Lower wages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Infinite supply of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Women and children worked</a:t>
            </a:r>
          </a:p>
          <a:p>
            <a:r>
              <a:rPr lang="en-US" sz="2600" dirty="0">
                <a:latin typeface="18thCentury" pitchFamily="2" charset="0"/>
              </a:rPr>
              <a:t>	(got paid less)</a:t>
            </a:r>
          </a:p>
        </p:txBody>
      </p:sp>
      <p:pic>
        <p:nvPicPr>
          <p:cNvPr id="24" name="emotional-piano-sad-background-music-for-videos-5688">
            <a:hlinkClick r:id="" action="ppaction://media"/>
            <a:extLst>
              <a:ext uri="{FF2B5EF4-FFF2-40B4-BE49-F238E27FC236}">
                <a16:creationId xmlns:a16="http://schemas.microsoft.com/office/drawing/2014/main" id="{B24E33A0-048F-5282-2A92-E29F86ED334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4732.5"/>
                  <p14:fade out="3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737" y="5630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9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780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rk in a bottle&#10;&#10;Description automatically generated">
            <a:extLst>
              <a:ext uri="{FF2B5EF4-FFF2-40B4-BE49-F238E27FC236}">
                <a16:creationId xmlns:a16="http://schemas.microsoft.com/office/drawing/2014/main" id="{90E2E3F3-5307-A859-3DE3-74F8B4272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5" y="301449"/>
            <a:ext cx="5582000" cy="1854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84E3C-B83F-7A29-8FD6-ECAA37EA7A58}"/>
              </a:ext>
            </a:extLst>
          </p:cNvPr>
          <p:cNvSpPr txBox="1"/>
          <p:nvPr/>
        </p:nvSpPr>
        <p:spPr>
          <a:xfrm>
            <a:off x="838200" y="2156272"/>
            <a:ext cx="30124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Parliament gave employers free reign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“lower classes must be kept poor or they will never be industrious.”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Parliament on employers’ side</a:t>
            </a:r>
          </a:p>
        </p:txBody>
      </p:sp>
      <p:pic>
        <p:nvPicPr>
          <p:cNvPr id="6" name="Picture 2" descr="Awkward Black GIF - Awkward Black Kid - Discover &amp; Share GIFs">
            <a:extLst>
              <a:ext uri="{FF2B5EF4-FFF2-40B4-BE49-F238E27FC236}">
                <a16:creationId xmlns:a16="http://schemas.microsoft.com/office/drawing/2014/main" id="{5AAF46E7-D6F6-1960-D4D5-FE2EABAF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90" y="-1"/>
            <a:ext cx="6858001" cy="685800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0D6F5-9919-739F-CF7C-B672B742D031}"/>
              </a:ext>
            </a:extLst>
          </p:cNvPr>
          <p:cNvSpPr txBox="1"/>
          <p:nvPr/>
        </p:nvSpPr>
        <p:spPr>
          <a:xfrm>
            <a:off x="838200" y="444030"/>
            <a:ext cx="388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racked Johnnie" panose="00000400000000000000" pitchFamily="2" charset="0"/>
              </a:rPr>
              <a:t>Any help please 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764E4-D4A0-9C93-A9FE-E6B59E8CA693}"/>
              </a:ext>
            </a:extLst>
          </p:cNvPr>
          <p:cNvSpPr/>
          <p:nvPr/>
        </p:nvSpPr>
        <p:spPr>
          <a:xfrm>
            <a:off x="5345090" y="5787735"/>
            <a:ext cx="6858000" cy="1070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85F99-64F2-CBD1-FDB7-F93108EF1D8B}"/>
              </a:ext>
            </a:extLst>
          </p:cNvPr>
          <p:cNvSpPr txBox="1"/>
          <p:nvPr/>
        </p:nvSpPr>
        <p:spPr>
          <a:xfrm>
            <a:off x="5428217" y="5860473"/>
            <a:ext cx="668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Parliament watching employers work their staff to death</a:t>
            </a:r>
          </a:p>
        </p:txBody>
      </p:sp>
      <p:pic>
        <p:nvPicPr>
          <p:cNvPr id="2" name="chill_vibes_idk">
            <a:hlinkClick r:id="" action="ppaction://media"/>
            <a:extLst>
              <a:ext uri="{FF2B5EF4-FFF2-40B4-BE49-F238E27FC236}">
                <a16:creationId xmlns:a16="http://schemas.microsoft.com/office/drawing/2014/main" id="{FDC09437-6630-9AAB-1C54-B981DDE42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6725" y="57877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2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9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ork in a bottle">
            <a:extLst>
              <a:ext uri="{FF2B5EF4-FFF2-40B4-BE49-F238E27FC236}">
                <a16:creationId xmlns:a16="http://schemas.microsoft.com/office/drawing/2014/main" id="{BC474CD5-EA27-9FBB-DB94-A95D52A3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5" y="301449"/>
            <a:ext cx="5582000" cy="1854823"/>
          </a:xfrm>
          <a:prstGeom prst="rect">
            <a:avLst/>
          </a:prstGeom>
        </p:spPr>
      </p:pic>
      <p:pic>
        <p:nvPicPr>
          <p:cNvPr id="4" name="Picture 2" descr="Disappear Peace Out GIF - Disappear Peace Out Gone - Discover &amp; Share GIFs">
            <a:extLst>
              <a:ext uri="{FF2B5EF4-FFF2-40B4-BE49-F238E27FC236}">
                <a16:creationId xmlns:a16="http://schemas.microsoft.com/office/drawing/2014/main" id="{48BE9780-C3D8-2992-75B2-C418FE5B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26" y="-239326"/>
            <a:ext cx="4281134" cy="424530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nt Gustin Next To Oliver Queen's Grave | Know Your Meme">
            <a:extLst>
              <a:ext uri="{FF2B5EF4-FFF2-40B4-BE49-F238E27FC236}">
                <a16:creationId xmlns:a16="http://schemas.microsoft.com/office/drawing/2014/main" id="{7C253753-D918-172D-2164-B3AF8FC9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682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Coffin with solid fill">
            <a:extLst>
              <a:ext uri="{FF2B5EF4-FFF2-40B4-BE49-F238E27FC236}">
                <a16:creationId xmlns:a16="http://schemas.microsoft.com/office/drawing/2014/main" id="{2BA312DB-6307-2962-7FAD-2BB844060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4600" y="81691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A2C992-9649-4BD1-9389-F18AA1EC38F2}"/>
              </a:ext>
            </a:extLst>
          </p:cNvPr>
          <p:cNvSpPr txBox="1"/>
          <p:nvPr/>
        </p:nvSpPr>
        <p:spPr>
          <a:xfrm>
            <a:off x="7755062" y="115921"/>
            <a:ext cx="5278582" cy="46166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mpact" panose="020B0806030902050204" pitchFamily="34" charset="0"/>
              </a:rPr>
              <a:t>Guilds in the industrial revolution</a:t>
            </a:r>
          </a:p>
        </p:txBody>
      </p:sp>
      <p:pic>
        <p:nvPicPr>
          <p:cNvPr id="31" name="Picture 30" descr="A close up of a toy character&#10;&#10;Description automatically generated">
            <a:extLst>
              <a:ext uri="{FF2B5EF4-FFF2-40B4-BE49-F238E27FC236}">
                <a16:creationId xmlns:a16="http://schemas.microsoft.com/office/drawing/2014/main" id="{F7E07675-1C75-3013-3F9C-4381AFF8F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9" y="2832174"/>
            <a:ext cx="7287491" cy="4025826"/>
          </a:xfrm>
          <a:prstGeom prst="rect">
            <a:avLst/>
          </a:prstGeom>
          <a:effectLst>
            <a:innerShdw blurRad="1117600" dist="50800" dir="13500000">
              <a:prstClr val="black">
                <a:alpha val="50000"/>
              </a:prstClr>
            </a:innerShdw>
            <a:softEdge rad="0"/>
          </a:effectLst>
        </p:spPr>
      </p:pic>
      <p:pic>
        <p:nvPicPr>
          <p:cNvPr id="17" name="Picture 16" descr="A black background with a black square">
            <a:extLst>
              <a:ext uri="{FF2B5EF4-FFF2-40B4-BE49-F238E27FC236}">
                <a16:creationId xmlns:a16="http://schemas.microsoft.com/office/drawing/2014/main" id="{C738F316-F362-EB74-5850-FDBFA2118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00377">
            <a:off x="307789" y="733634"/>
            <a:ext cx="5321173" cy="1498591"/>
          </a:xfrm>
          <a:prstGeom prst="rect">
            <a:avLst/>
          </a:prstGeom>
        </p:spPr>
      </p:pic>
      <p:pic>
        <p:nvPicPr>
          <p:cNvPr id="15" name="Picture 14" descr="A black background with a black square">
            <a:extLst>
              <a:ext uri="{FF2B5EF4-FFF2-40B4-BE49-F238E27FC236}">
                <a16:creationId xmlns:a16="http://schemas.microsoft.com/office/drawing/2014/main" id="{77FAE9D4-D7E8-2460-A3DB-67911E722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" y="-40162"/>
            <a:ext cx="5321173" cy="17242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EFBD11-9ECF-5E36-F67D-D869D6204E5B}"/>
              </a:ext>
            </a:extLst>
          </p:cNvPr>
          <p:cNvSpPr txBox="1"/>
          <p:nvPr/>
        </p:nvSpPr>
        <p:spPr>
          <a:xfrm>
            <a:off x="817166" y="577586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racked Johnnie" panose="00000400000000000000" pitchFamily="2" charset="0"/>
              </a:rPr>
              <a:t>The Death of guilds </a:t>
            </a:r>
            <a:endParaRPr lang="en-US" sz="1800" dirty="0">
              <a:solidFill>
                <a:schemeClr val="bg1"/>
              </a:solidFill>
              <a:latin typeface="Cracked Johnnie" panose="00000400000000000000" pitchFamily="2" charset="0"/>
            </a:endParaRPr>
          </a:p>
        </p:txBody>
      </p:sp>
      <p:pic>
        <p:nvPicPr>
          <p:cNvPr id="1030" name="Picture 6" descr="Gifs of Skeletons Dancing">
            <a:extLst>
              <a:ext uri="{FF2B5EF4-FFF2-40B4-BE49-F238E27FC236}">
                <a16:creationId xmlns:a16="http://schemas.microsoft.com/office/drawing/2014/main" id="{5D1A2963-5CE5-0D69-D706-62A85C59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0" y="3587405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6D8AA6-BD88-0F6C-F502-98028A303296}"/>
              </a:ext>
            </a:extLst>
          </p:cNvPr>
          <p:cNvSpPr txBox="1"/>
          <p:nvPr/>
        </p:nvSpPr>
        <p:spPr>
          <a:xfrm>
            <a:off x="905819" y="2256138"/>
            <a:ext cx="252987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Guilds not compete with industrials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Workers can’t help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18thCentury" pitchFamily="2" charset="0"/>
              </a:rPr>
              <a:t>Generations old shops closed down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FCCD99-791C-F7BF-3AD4-E9DF42839E8E}"/>
                  </a:ext>
                </a:extLst>
              </p14:cNvPr>
              <p14:cNvContentPartPr/>
              <p14:nvPr/>
            </p14:nvContentPartPr>
            <p14:xfrm>
              <a:off x="-439619" y="369205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FCCD99-791C-F7BF-3AD4-E9DF42839E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448619" y="36830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Lulaby">
            <a:hlinkClick r:id="" action="ppaction://media"/>
            <a:extLst>
              <a:ext uri="{FF2B5EF4-FFF2-40B4-BE49-F238E27FC236}">
                <a16:creationId xmlns:a16="http://schemas.microsoft.com/office/drawing/2014/main" id="{2E5DEDB0-A1C8-D01B-2919-32F6C2AD4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05819" y="56492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14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28 -0.01204 L 0.08828 -0.01181 L 0.23541 -0.01574 C 0.26705 -0.01644 0.24622 -0.01621 0.26484 -0.01875 C 0.26992 -0.01945 0.275 -0.01991 0.28008 -0.02037 L 0.33515 -0.01875 C 0.34349 -0.01829 0.34544 -0.0169 0.35312 -0.01574 C 0.35755 -0.01482 0.36198 -0.01458 0.3664 -0.01366 C 0.37057 -0.01296 0.37669 -0.01065 0.38073 -0.01042 C 0.39244 -0.00949 0.40416 -0.00926 0.41575 -0.00857 L 0.47187 -0.00533 L 0.50599 0.00139 C 0.51302 0.00278 0.51992 0.00417 0.52682 0.00486 C 0.5345 0.00532 0.59557 0.0081 0.6 0.00833 C 0.61302 0.00764 0.62591 0.00833 0.63893 0.00648 C 0.64166 0.00625 0.64414 0.0037 0.64648 0.00139 C 0.65039 -0.00208 0.65794 -0.01042 0.65794 -0.01042 C 0.65885 -0.0125 0.66002 -0.01458 0.6608 -0.01713 C 0.66276 -0.02361 0.6664 -0.03727 0.6664 -0.03704 C 0.66614 -0.06389 0.66549 -0.09028 0.66549 -0.11667 C 0.66549 -0.15671 0.66692 -0.19514 0.66927 -0.23496 C 0.66966 -0.24121 0.67057 -0.24722 0.67122 -0.25347 C 0.67148 -0.29722 0.67161 -0.34121 0.67213 -0.38519 C 0.67226 -0.39746 0.67226 -0.40996 0.67304 -0.42222 C 0.67396 -0.43519 0.67565 -0.44815 0.67682 -0.46111 C 0.6776 -0.46829 0.67838 -0.47593 0.67877 -0.4831 C 0.67903 -0.48912 0.67968 -0.49537 0.67968 -0.50162 C 0.67968 -0.52477 0.67903 -0.54792 0.67877 -0.57083 L 0.49557 -0.57755 C 0.49505 -0.58935 0.49258 -0.64236 0.49271 -0.65695 C 0.49284 -0.66921 0.49349 -0.68171 0.49466 -0.69398 C 0.4957 -0.70486 0.49765 -0.71551 0.49935 -0.72616 C 0.50117 -0.7375 0.50143 -0.74283 0.50508 -0.75139 C 0.50586 -0.75324 0.50677 -0.75509 0.50794 -0.75648 C 0.50911 -0.75787 0.51041 -0.7588 0.51172 -0.75972 C 0.5164 -0.75926 0.52122 -0.75903 0.52591 -0.7581 C 0.5276 -0.75787 0.52903 -0.75695 0.53073 -0.75648 C 0.53294 -0.75579 0.53515 -0.75533 0.53737 -0.75486 C 0.53919 -0.75417 0.54114 -0.75371 0.54297 -0.75301 C 0.54922 -0.74861 0.5539 -0.74491 0.56106 -0.74306 C 0.56901 -0.74074 0.57695 -0.73935 0.58476 -0.73611 L 0.59713 -0.73125 C 0.61119 -0.73195 0.63307 -0.73449 0.64843 -0.73125 C 0.65013 -0.73079 0.65156 -0.72871 0.65312 -0.72778 C 0.65468 -0.72685 0.65638 -0.72685 0.65794 -0.72616 C 0.66901 -0.72014 0.65521 -0.72454 0.66927 -0.72107 L 0.67682 -0.71597 C 0.67877 -0.71505 0.68073 -0.71389 0.68255 -0.7125 C 0.68385 -0.71158 0.68515 -0.71042 0.68633 -0.70949 C 0.68737 -0.70671 0.68893 -0.70417 0.68919 -0.70093 C 0.68958 -0.69514 0.68919 -0.68935 0.68828 -0.6838 C 0.68698 -0.67662 0.68489 -0.67014 0.68255 -0.66389 C 0.67786 -0.65116 0.68021 -0.65671 0.67591 -0.64676 C 0.67565 -0.64514 0.67539 -0.64352 0.675 -0.6419 C 0.67448 -0.63935 0.67304 -0.6375 0.67304 -0.63496 C 0.67304 -0.62963 0.67369 -0.62431 0.675 -0.61968 C 0.67565 -0.61736 0.67747 -0.61644 0.67877 -0.61458 C 0.67851 -0.60903 0.67864 -0.60324 0.67786 -0.59769 C 0.67734 -0.59514 0.67578 -0.59352 0.675 -0.59097 C 0.67422 -0.58912 0.67369 -0.58658 0.67304 -0.58426 C 0.67278 -0.58148 0.67265 -0.57847 0.67213 -0.57593 C 0.67018 -0.5669 0.66914 -0.56134 0.66458 -0.55718 C 0.66341 -0.55625 0.66198 -0.55625 0.6608 -0.55579 C 0.65573 -0.55625 0.65052 -0.55602 0.64557 -0.55718 C 0.62617 -0.5625 0.65898 -0.56019 0.63411 -0.5625 C 0.62369 -0.56343 0.61328 -0.56366 0.60286 -0.56412 C 0.59544 -0.56505 0.5875 -0.56574 0.58008 -0.56736 C 0.57565 -0.56829 0.57122 -0.57083 0.56679 -0.57083 C 0.52851 -0.57222 0.49023 -0.57199 0.45195 -0.57246 L 0.4414 -0.57593 C 0.43125 -0.57917 0.43828 -0.57593 0.43099 -0.57917 C 0.42942 -0.58102 0.42799 -0.5831 0.4263 -0.58426 C 0.42044 -0.58866 0.42018 -0.58681 0.41484 -0.58935 C 0.41289 -0.59028 0.41106 -0.5919 0.40911 -0.59283 C 0.40755 -0.5956 0.40599 -0.59815 0.40442 -0.60116 C 0.40273 -0.60463 0.40143 -0.6081 0.39974 -0.61134 C 0.3983 -0.61389 0.39648 -0.61574 0.39492 -0.61806 C 0.39362 -0.62014 0.39258 -0.62315 0.39114 -0.62477 C 0.38698 -0.6294 0.37044 -0.63773 0.36927 -0.63843 C 0.35481 -0.64583 0.3401 -0.65232 0.32565 -0.66019 C 0.32096 -0.66296 0.30338 -0.67454 0.29531 -0.67546 C 0.28606 -0.67662 0.27695 -0.67662 0.26771 -0.67732 L 0.25911 -0.68056 C 0.25351 -0.68287 0.24922 -0.68449 0.24401 -0.68889 C 0.24101 -0.69144 0.23841 -0.69514 0.23541 -0.69746 C 0.22981 -0.70185 0.21836 -0.70949 0.21836 -0.70903 C 0.21302 -0.70857 0.20755 -0.70903 0.20221 -0.70741 C 0.19961 -0.70695 0.19726 -0.70347 0.19466 -0.70278 C 0.19114 -0.70139 0.18763 -0.70139 0.18411 -0.70093 C 0.17851 -0.7 0.17278 -0.69977 0.16705 -0.69908 L 0.15286 -0.69746 C 0.14869 -0.6956 0.14466 -0.69352 0.14049 -0.69236 C 0.13711 -0.69144 0.13346 -0.69236 0.13008 -0.69074 C 0.12422 -0.68773 0.10846 -0.67755 0.10156 -0.66875 C 0.09531 -0.66111 0.08984 -0.65116 0.08359 -0.64352 C 0.08034 -0.63935 0.07695 -0.63611 0.07409 -0.63148 C 0.0694 -0.62431 0.0608 -0.60787 0.0608 -0.60764 C 0.06041 -0.60579 0.05416 -0.56829 0.05416 -0.56412 C 0.05403 -0.55903 0.05481 -0.55371 0.05599 -0.54908 C 0.05898 -0.53704 0.06393 -0.53033 0.06836 -0.52014 C 0.07291 -0.50972 0.07721 -0.49884 0.08164 -0.48796 C 0.0845 -0.48148 0.08659 -0.47338 0.09023 -0.46783 C 0.09544 -0.45949 0.10169 -0.45046 0.10638 -0.44074 C 0.10833 -0.43681 0.11744 -0.41574 0.11862 -0.41065 C 0.12239 -0.39445 0.12812 -0.36158 0.12812 -0.36158 C 0.12851 -0.35463 0.12929 -0.34815 0.12916 -0.34121 C 0.1289 -0.33102 0.1263 -0.31783 0.12343 -0.30903 C 0.11836 -0.29421 0.11133 -0.28148 0.10729 -0.26528 C 0.10416 -0.25278 0.1013 -0.24051 0.09778 -0.22801 C 0.09297 -0.21181 0.08685 -0.19607 0.08255 -0.17917 C 0.07968 -0.16783 0.07682 -0.15671 0.07409 -0.14537 C 0.07304 -0.14144 0.07122 -0.13357 0.07122 -0.13333 C 0.06992 -0.11482 0.0694 -0.11366 0.07122 -0.08958 C 0.07174 -0.08333 0.07304 -0.07732 0.07409 -0.0713 C 0.07487 -0.05857 0.07578 -0.05324 0.07409 -0.04074 C 0.0733 -0.03588 0.07018 -0.02361 0.06744 -0.02037 C 0.06458 -0.01713 0.06119 -0.01482 0.05794 -0.01366 C 0.03854 -0.00695 0.02877 -0.00695 0.01041 -0.00533 C 0.00599 -0.00857 0.00169 -0.01273 -0.00287 -0.01574 C -0.01888 -0.025 -0.01185 -0.01505 -0.02748 -0.02917 C -0.03867 -0.03912 -0.03334 -0.03843 -0.04362 -0.04908 C -0.04479 -0.05023 -0.04623 -0.05023 -0.0474 -0.05093 L 0.01041 -0.00857 L 0.01901 -0.05787 L 0.00468 0.00139 L 3.125E-6 -0.00046 L 3.125E-6 1.48148E-6 " pathEditMode="relative" rAng="0" ptsTypes="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8" y="-36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64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odbye (9) | Birthday humor, Funny birthday meme, Happy birthday funny">
            <a:extLst>
              <a:ext uri="{FF2B5EF4-FFF2-40B4-BE49-F238E27FC236}">
                <a16:creationId xmlns:a16="http://schemas.microsoft.com/office/drawing/2014/main" id="{62475346-7EB7-EE35-9949-E2828BB8E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573" y="347664"/>
            <a:ext cx="3547687" cy="341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787E12-9234-FBA4-6910-E87EF6C4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oodbye GIFs - Get the best gif on GIFER">
            <a:extLst>
              <a:ext uri="{FF2B5EF4-FFF2-40B4-BE49-F238E27FC236}">
                <a16:creationId xmlns:a16="http://schemas.microsoft.com/office/drawing/2014/main" id="{B462F62F-E73A-5FEE-63FB-82ED44FCDC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10" y="0"/>
            <a:ext cx="3877056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wkward Black GIF - Awkward Black Kid - Discover &amp; Share GIFs">
            <a:extLst>
              <a:ext uri="{FF2B5EF4-FFF2-40B4-BE49-F238E27FC236}">
                <a16:creationId xmlns:a16="http://schemas.microsoft.com/office/drawing/2014/main" id="{84D3391F-D4A7-7BBC-455A-C1B7B461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47" y="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EC14D-4B86-FA78-B9A1-72E4C8B5F6DE}"/>
              </a:ext>
            </a:extLst>
          </p:cNvPr>
          <p:cNvSpPr/>
          <p:nvPr/>
        </p:nvSpPr>
        <p:spPr>
          <a:xfrm>
            <a:off x="1469324" y="3995217"/>
            <a:ext cx="8422640" cy="2557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FDDE1-0F93-2F3C-6A30-34432211B5F9}"/>
              </a:ext>
            </a:extLst>
          </p:cNvPr>
          <p:cNvSpPr txBox="1"/>
          <p:nvPr/>
        </p:nvSpPr>
        <p:spPr>
          <a:xfrm>
            <a:off x="4148032" y="4556441"/>
            <a:ext cx="953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Cracked Johnnie" panose="00000400000000000000" pitchFamily="2" charset="0"/>
              </a:rPr>
              <a:t>Cya</a:t>
            </a:r>
          </a:p>
        </p:txBody>
      </p:sp>
      <p:pic>
        <p:nvPicPr>
          <p:cNvPr id="4100" name="Picture 4" descr="Explore fading away GIFs">
            <a:extLst>
              <a:ext uri="{FF2B5EF4-FFF2-40B4-BE49-F238E27FC236}">
                <a16:creationId xmlns:a16="http://schemas.microsoft.com/office/drawing/2014/main" id="{B1F982E3-C17D-47CE-C7EC-64CD2B9C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55" y="4306570"/>
            <a:ext cx="3010495" cy="22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un-disco-1-108497">
            <a:hlinkClick r:id="" action="ppaction://media"/>
            <a:extLst>
              <a:ext uri="{FF2B5EF4-FFF2-40B4-BE49-F238E27FC236}">
                <a16:creationId xmlns:a16="http://schemas.microsoft.com/office/drawing/2014/main" id="{8AC67339-9217-9142-AAF8-CD35F30C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6225" y="5001577"/>
            <a:ext cx="487363" cy="487363"/>
          </a:xfrm>
          <a:prstGeom prst="rect">
            <a:avLst/>
          </a:prstGeom>
        </p:spPr>
      </p:pic>
      <p:pic>
        <p:nvPicPr>
          <p:cNvPr id="3074" name="Picture 2" descr="Disappear Peace Out GIF - Disappear Peace Out Gone - Discover &amp; Share GIFs">
            <a:extLst>
              <a:ext uri="{FF2B5EF4-FFF2-40B4-BE49-F238E27FC236}">
                <a16:creationId xmlns:a16="http://schemas.microsoft.com/office/drawing/2014/main" id="{849E114C-F085-BB13-2CBF-6967C311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" y="0"/>
            <a:ext cx="45529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odbye Meme GIFs | Tenor">
            <a:extLst>
              <a:ext uri="{FF2B5EF4-FFF2-40B4-BE49-F238E27FC236}">
                <a16:creationId xmlns:a16="http://schemas.microsoft.com/office/drawing/2014/main" id="{725046F1-7A6D-B9B3-7A77-7B758E9F0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440962"/>
            <a:ext cx="2095500" cy="2095500"/>
          </a:xfrm>
          <a:prstGeom prst="rect">
            <a:avLst/>
          </a:prstGeom>
        </p:spPr>
      </p:pic>
      <p:pic>
        <p:nvPicPr>
          <p:cNvPr id="8" name="Picture 7" descr="Bye Bye See You Later Png Meme by PaddyMcClellan on DeviantArt">
            <a:extLst>
              <a:ext uri="{FF2B5EF4-FFF2-40B4-BE49-F238E27FC236}">
                <a16:creationId xmlns:a16="http://schemas.microsoft.com/office/drawing/2014/main" id="{FECD284B-9741-8534-1F01-6409DF5E69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0923" y="2219090"/>
            <a:ext cx="2743199" cy="1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3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134</Words>
  <Application>Microsoft Office PowerPoint</Application>
  <PresentationFormat>Widescreen</PresentationFormat>
  <Paragraphs>31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18thCentury</vt:lpstr>
      <vt:lpstr>Aptos</vt:lpstr>
      <vt:lpstr>Aptos Display</vt:lpstr>
      <vt:lpstr>Arial</vt:lpstr>
      <vt:lpstr>Cracked Johnnie</vt:lpstr>
      <vt:lpstr>Impact</vt:lpstr>
      <vt:lpstr>Moneymachine PERSONAL</vt:lpstr>
      <vt:lpstr>Office Theme</vt:lpstr>
      <vt:lpstr>Capitalism</vt:lpstr>
      <vt:lpstr>PowerPoint Presentation</vt:lpstr>
      <vt:lpstr>PowerPoint Presentation</vt:lpstr>
      <vt:lpstr>Results?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Revolutions</dc:title>
  <dc:creator>Finnian Devine</dc:creator>
  <cp:lastModifiedBy>Finnian Devine</cp:lastModifiedBy>
  <cp:revision>2</cp:revision>
  <dcterms:created xsi:type="dcterms:W3CDTF">2024-02-27T00:21:55Z</dcterms:created>
  <dcterms:modified xsi:type="dcterms:W3CDTF">2024-03-14T01:08:49Z</dcterms:modified>
</cp:coreProperties>
</file>